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76" r:id="rId4"/>
    <p:sldId id="275" r:id="rId5"/>
    <p:sldId id="278" r:id="rId6"/>
    <p:sldId id="279" r:id="rId7"/>
    <p:sldId id="277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AE00AD1-4AF4-46E5-BDBD-8253341EED6A}" type="datetimeFigureOut">
              <a:rPr lang="nl-NL" smtClean="0"/>
              <a:t>16-4-2021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B5DA96F-0044-4E9B-B19B-BC934F389FD7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902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0AD1-4AF4-46E5-BDBD-8253341EED6A}" type="datetimeFigureOut">
              <a:rPr lang="nl-NL" smtClean="0"/>
              <a:t>16-4-2021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A96F-0044-4E9B-B19B-BC934F389F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2547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0AD1-4AF4-46E5-BDBD-8253341EED6A}" type="datetimeFigureOut">
              <a:rPr lang="nl-NL" smtClean="0"/>
              <a:t>16-4-2021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A96F-0044-4E9B-B19B-BC934F389F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0580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0AD1-4AF4-46E5-BDBD-8253341EED6A}" type="datetimeFigureOut">
              <a:rPr lang="nl-NL" smtClean="0"/>
              <a:t>16-4-2021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A96F-0044-4E9B-B19B-BC934F389F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0781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0AD1-4AF4-46E5-BDBD-8253341EED6A}" type="datetimeFigureOut">
              <a:rPr lang="nl-NL" smtClean="0"/>
              <a:t>16-4-2021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A96F-0044-4E9B-B19B-BC934F389FD7}" type="slidenum">
              <a:rPr lang="nl-NL" smtClean="0"/>
              <a:t>‹nr.›</a:t>
            </a:fld>
            <a:endParaRPr lang="nl-NL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7763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0AD1-4AF4-46E5-BDBD-8253341EED6A}" type="datetimeFigureOut">
              <a:rPr lang="nl-NL" smtClean="0"/>
              <a:t>16-4-2021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A96F-0044-4E9B-B19B-BC934F389F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1171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0AD1-4AF4-46E5-BDBD-8253341EED6A}" type="datetimeFigureOut">
              <a:rPr lang="nl-NL" smtClean="0"/>
              <a:t>16-4-2021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A96F-0044-4E9B-B19B-BC934F389F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501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0AD1-4AF4-46E5-BDBD-8253341EED6A}" type="datetimeFigureOut">
              <a:rPr lang="nl-NL" smtClean="0"/>
              <a:t>16-4-2021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A96F-0044-4E9B-B19B-BC934F389F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0107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0AD1-4AF4-46E5-BDBD-8253341EED6A}" type="datetimeFigureOut">
              <a:rPr lang="nl-NL" smtClean="0"/>
              <a:t>16-4-2021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A96F-0044-4E9B-B19B-BC934F389F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9501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0AD1-4AF4-46E5-BDBD-8253341EED6A}" type="datetimeFigureOut">
              <a:rPr lang="nl-NL" smtClean="0"/>
              <a:t>16-4-2021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A96F-0044-4E9B-B19B-BC934F389F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3055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0AD1-4AF4-46E5-BDBD-8253341EED6A}" type="datetimeFigureOut">
              <a:rPr lang="nl-NL" smtClean="0"/>
              <a:t>16-4-2021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A96F-0044-4E9B-B19B-BC934F389F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9953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6AE00AD1-4AF4-46E5-BDBD-8253341EED6A}" type="datetimeFigureOut">
              <a:rPr lang="nl-NL" smtClean="0"/>
              <a:t>16-4-2021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0B5DA96F-0044-4E9B-B19B-BC934F389F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4143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Huisvesting </a:t>
            </a:r>
            <a:br>
              <a:rPr lang="nl-NL" dirty="0"/>
            </a:br>
            <a:r>
              <a:rPr lang="nl-NL" dirty="0"/>
              <a:t>en </a:t>
            </a:r>
            <a:br>
              <a:rPr lang="nl-NL" dirty="0"/>
            </a:br>
            <a:r>
              <a:rPr lang="nl-NL" dirty="0"/>
              <a:t>Hygiëne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709530" y="4235394"/>
            <a:ext cx="8767860" cy="1747395"/>
          </a:xfrm>
        </p:spPr>
        <p:txBody>
          <a:bodyPr>
            <a:normAutofit/>
          </a:bodyPr>
          <a:lstStyle/>
          <a:p>
            <a:r>
              <a:rPr lang="nl-NL" sz="3100" dirty="0"/>
              <a:t>Les 3 – blok 4</a:t>
            </a:r>
          </a:p>
        </p:txBody>
      </p:sp>
    </p:spTree>
    <p:extLst>
      <p:ext uri="{BB962C8B-B14F-4D97-AF65-F5344CB8AC3E}">
        <p14:creationId xmlns:p14="http://schemas.microsoft.com/office/powerpoint/2010/main" val="1726383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3000" y="230777"/>
            <a:ext cx="9875520" cy="1356360"/>
          </a:xfrm>
        </p:spPr>
        <p:txBody>
          <a:bodyPr>
            <a:normAutofit/>
          </a:bodyPr>
          <a:lstStyle/>
          <a:p>
            <a:r>
              <a:rPr lang="nl-NL" sz="4000" dirty="0"/>
              <a:t>Waar hebben we het vorige week over gehad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43001" y="1587137"/>
            <a:ext cx="7452070" cy="4944291"/>
          </a:xfrm>
        </p:spPr>
        <p:txBody>
          <a:bodyPr numCol="2">
            <a:normAutofit fontScale="92500" lnSpcReduction="20000"/>
          </a:bodyPr>
          <a:lstStyle/>
          <a:p>
            <a:r>
              <a:rPr lang="nl-NL" dirty="0">
                <a:solidFill>
                  <a:schemeClr val="tx1"/>
                </a:solidFill>
              </a:rPr>
              <a:t>Waarom worden schapen gehouden?</a:t>
            </a:r>
          </a:p>
          <a:p>
            <a:pPr lvl="1"/>
            <a:r>
              <a:rPr lang="nl-NL" dirty="0">
                <a:solidFill>
                  <a:schemeClr val="tx1"/>
                </a:solidFill>
              </a:rPr>
              <a:t>Hobby: plezier</a:t>
            </a:r>
          </a:p>
          <a:p>
            <a:pPr lvl="1"/>
            <a:r>
              <a:rPr lang="nl-NL" dirty="0">
                <a:solidFill>
                  <a:schemeClr val="tx1"/>
                </a:solidFill>
              </a:rPr>
              <a:t>Hobby/bedrijf: gras kort houden</a:t>
            </a:r>
          </a:p>
          <a:p>
            <a:pPr lvl="1"/>
            <a:r>
              <a:rPr lang="nl-NL" dirty="0">
                <a:solidFill>
                  <a:schemeClr val="tx1"/>
                </a:solidFill>
              </a:rPr>
              <a:t>Bedrijfsmatig: vlees</a:t>
            </a:r>
          </a:p>
          <a:p>
            <a:pPr lvl="1"/>
            <a:r>
              <a:rPr lang="nl-NL" dirty="0">
                <a:solidFill>
                  <a:schemeClr val="tx1"/>
                </a:solidFill>
              </a:rPr>
              <a:t>Bedrijfsmatig: wol</a:t>
            </a:r>
          </a:p>
          <a:p>
            <a:pPr lvl="1"/>
            <a:endParaRPr lang="nl-NL" dirty="0">
              <a:solidFill>
                <a:schemeClr val="tx1"/>
              </a:solidFill>
            </a:endParaRPr>
          </a:p>
          <a:p>
            <a:r>
              <a:rPr lang="nl-NL" dirty="0">
                <a:solidFill>
                  <a:schemeClr val="tx1"/>
                </a:solidFill>
              </a:rPr>
              <a:t>Wat is de basisvoeding voor ieder schaap?</a:t>
            </a:r>
          </a:p>
          <a:p>
            <a:pPr lvl="1"/>
            <a:r>
              <a:rPr lang="nl-NL" dirty="0">
                <a:solidFill>
                  <a:schemeClr val="tx1"/>
                </a:solidFill>
              </a:rPr>
              <a:t>Wat is overbegrazing?</a:t>
            </a:r>
          </a:p>
          <a:p>
            <a:pPr lvl="1"/>
            <a:r>
              <a:rPr lang="nl-NL" dirty="0">
                <a:solidFill>
                  <a:schemeClr val="tx1"/>
                </a:solidFill>
              </a:rPr>
              <a:t>Wat is </a:t>
            </a:r>
            <a:r>
              <a:rPr lang="nl-NL" dirty="0" err="1">
                <a:solidFill>
                  <a:schemeClr val="tx1"/>
                </a:solidFill>
              </a:rPr>
              <a:t>onderbegrazing</a:t>
            </a:r>
            <a:r>
              <a:rPr lang="nl-NL" dirty="0">
                <a:solidFill>
                  <a:schemeClr val="tx1"/>
                </a:solidFill>
              </a:rPr>
              <a:t>?</a:t>
            </a:r>
          </a:p>
          <a:p>
            <a:pPr lvl="1"/>
            <a:endParaRPr lang="nl-NL" dirty="0">
              <a:solidFill>
                <a:schemeClr val="tx1"/>
              </a:solidFill>
            </a:endParaRPr>
          </a:p>
          <a:p>
            <a:r>
              <a:rPr lang="nl-NL" dirty="0">
                <a:solidFill>
                  <a:schemeClr val="tx1"/>
                </a:solidFill>
              </a:rPr>
              <a:t>Verschillende beweidingssystemen</a:t>
            </a:r>
          </a:p>
          <a:p>
            <a:pPr lvl="1"/>
            <a:r>
              <a:rPr lang="nl-NL" dirty="0">
                <a:solidFill>
                  <a:schemeClr val="tx1"/>
                </a:solidFill>
              </a:rPr>
              <a:t>Standweiden</a:t>
            </a:r>
          </a:p>
          <a:p>
            <a:pPr lvl="1"/>
            <a:r>
              <a:rPr lang="nl-NL" dirty="0">
                <a:solidFill>
                  <a:schemeClr val="tx1"/>
                </a:solidFill>
              </a:rPr>
              <a:t>Omweiden</a:t>
            </a:r>
          </a:p>
          <a:p>
            <a:pPr lvl="1"/>
            <a:r>
              <a:rPr lang="nl-NL" dirty="0">
                <a:solidFill>
                  <a:schemeClr val="tx1"/>
                </a:solidFill>
              </a:rPr>
              <a:t>Herfst- en winterbeweiding</a:t>
            </a:r>
          </a:p>
          <a:p>
            <a:r>
              <a:rPr lang="nl-NL" dirty="0">
                <a:solidFill>
                  <a:schemeClr val="tx1"/>
                </a:solidFill>
              </a:rPr>
              <a:t>Afrastering van de wei (op de juiste hoogte)</a:t>
            </a:r>
          </a:p>
          <a:p>
            <a:pPr lvl="1"/>
            <a:r>
              <a:rPr lang="nl-NL" dirty="0">
                <a:solidFill>
                  <a:schemeClr val="tx1"/>
                </a:solidFill>
              </a:rPr>
              <a:t>Schapengaas</a:t>
            </a:r>
          </a:p>
          <a:p>
            <a:pPr lvl="1"/>
            <a:r>
              <a:rPr lang="nl-NL" dirty="0">
                <a:solidFill>
                  <a:schemeClr val="tx1"/>
                </a:solidFill>
              </a:rPr>
              <a:t>Glad draad </a:t>
            </a:r>
          </a:p>
          <a:p>
            <a:r>
              <a:rPr lang="nl-NL" dirty="0">
                <a:solidFill>
                  <a:schemeClr val="tx1"/>
                </a:solidFill>
              </a:rPr>
              <a:t>Verschillende stallen</a:t>
            </a:r>
          </a:p>
          <a:p>
            <a:pPr lvl="1"/>
            <a:r>
              <a:rPr lang="nl-NL" dirty="0">
                <a:solidFill>
                  <a:schemeClr val="tx1"/>
                </a:solidFill>
              </a:rPr>
              <a:t>Potstal</a:t>
            </a:r>
          </a:p>
          <a:p>
            <a:pPr lvl="1"/>
            <a:r>
              <a:rPr lang="nl-NL" dirty="0">
                <a:solidFill>
                  <a:schemeClr val="tx1"/>
                </a:solidFill>
              </a:rPr>
              <a:t>Dichte stallen</a:t>
            </a:r>
          </a:p>
          <a:p>
            <a:pPr lvl="1"/>
            <a:r>
              <a:rPr lang="nl-NL" dirty="0">
                <a:solidFill>
                  <a:schemeClr val="tx1"/>
                </a:solidFill>
              </a:rPr>
              <a:t>Luifelstallen</a:t>
            </a:r>
          </a:p>
          <a:p>
            <a:pPr lvl="1"/>
            <a:r>
              <a:rPr lang="nl-NL" dirty="0">
                <a:solidFill>
                  <a:schemeClr val="tx1"/>
                </a:solidFill>
              </a:rPr>
              <a:t>Open voorkant schuur</a:t>
            </a:r>
          </a:p>
          <a:p>
            <a:endParaRPr lang="nl-NL" dirty="0">
              <a:solidFill>
                <a:schemeClr val="tx1"/>
              </a:solidFill>
            </a:endParaRPr>
          </a:p>
          <a:p>
            <a:endParaRPr lang="nl-NL" dirty="0">
              <a:solidFill>
                <a:schemeClr val="tx1"/>
              </a:solidFill>
            </a:endParaRPr>
          </a:p>
          <a:p>
            <a:endParaRPr lang="nl-NL" dirty="0">
              <a:solidFill>
                <a:schemeClr val="tx1"/>
              </a:solidFill>
            </a:endParaRPr>
          </a:p>
          <a:p>
            <a:endParaRPr lang="nl-NL" sz="2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Afbeeldingsresultaat voor schaa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7" r="9805"/>
          <a:stretch/>
        </p:blipFill>
        <p:spPr bwMode="auto">
          <a:xfrm>
            <a:off x="9498805" y="4937760"/>
            <a:ext cx="2414519" cy="169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9064" y="3395853"/>
            <a:ext cx="3204260" cy="1422830"/>
          </a:xfrm>
          <a:prstGeom prst="rect">
            <a:avLst/>
          </a:prstGeom>
        </p:spPr>
      </p:pic>
      <p:pic>
        <p:nvPicPr>
          <p:cNvPr id="4" name="Picture 2" descr="Gerelateerde afbeeld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064" y="1392516"/>
            <a:ext cx="3213191" cy="180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52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Natuurlijk gedrag geit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43000" y="2057399"/>
            <a:ext cx="9872871" cy="4304211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tx1"/>
                </a:solidFill>
              </a:rPr>
              <a:t>Geiten zijn kuddedieren. Het minimaal aantal dieren in een kudde, is twee geiten. </a:t>
            </a:r>
          </a:p>
          <a:p>
            <a:pPr lvl="1"/>
            <a:r>
              <a:rPr lang="nl-NL" dirty="0">
                <a:solidFill>
                  <a:schemeClr val="tx1"/>
                </a:solidFill>
              </a:rPr>
              <a:t>Een geit alleen is bijna altijd ongelukkig en zal dat vaak laten blijken door luid gemekker. </a:t>
            </a:r>
          </a:p>
          <a:p>
            <a:endParaRPr lang="nl-NL" dirty="0">
              <a:solidFill>
                <a:schemeClr val="tx1"/>
              </a:solidFill>
            </a:endParaRPr>
          </a:p>
          <a:p>
            <a:r>
              <a:rPr lang="nl-NL" dirty="0">
                <a:solidFill>
                  <a:schemeClr val="tx1"/>
                </a:solidFill>
              </a:rPr>
              <a:t>De zintuigen van de geit zijn goed ontwikkeld.</a:t>
            </a:r>
          </a:p>
          <a:p>
            <a:pPr lvl="1"/>
            <a:r>
              <a:rPr lang="nl-NL" dirty="0">
                <a:solidFill>
                  <a:schemeClr val="tx1"/>
                </a:solidFill>
              </a:rPr>
              <a:t> Ze kunnen erg goed horen, zien, ruiken en proeven.  </a:t>
            </a:r>
          </a:p>
          <a:p>
            <a:endParaRPr lang="nl-NL" dirty="0">
              <a:solidFill>
                <a:schemeClr val="tx1"/>
              </a:solidFill>
            </a:endParaRPr>
          </a:p>
          <a:p>
            <a:r>
              <a:rPr lang="nl-NL" dirty="0">
                <a:solidFill>
                  <a:schemeClr val="tx1"/>
                </a:solidFill>
              </a:rPr>
              <a:t>Geiten zijn erg nieuwsgierig, onderzoeken graag en klimmen en springen veel.</a:t>
            </a:r>
          </a:p>
          <a:p>
            <a:pPr lvl="1"/>
            <a:r>
              <a:rPr lang="nl-NL" dirty="0">
                <a:solidFill>
                  <a:schemeClr val="tx1"/>
                </a:solidFill>
              </a:rPr>
              <a:t>Daarom is het goed als er in de </a:t>
            </a:r>
            <a:r>
              <a:rPr lang="nl-NL" dirty="0" err="1">
                <a:solidFill>
                  <a:schemeClr val="tx1"/>
                </a:solidFill>
              </a:rPr>
              <a:t>geitenwei</a:t>
            </a:r>
            <a:r>
              <a:rPr lang="nl-NL" dirty="0">
                <a:solidFill>
                  <a:schemeClr val="tx1"/>
                </a:solidFill>
              </a:rPr>
              <a:t> een paar objecten staan waar ze op kunnen klimmen en spelen. </a:t>
            </a:r>
          </a:p>
        </p:txBody>
      </p:sp>
      <p:pic>
        <p:nvPicPr>
          <p:cNvPr id="3074" name="Picture 2" descr="Afbeeldingsresultaat voor geit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753" y="283955"/>
            <a:ext cx="3784512" cy="168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99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Huisvesting geit in een stal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>
              <a:xfrm>
                <a:off x="1143000" y="2057399"/>
                <a:ext cx="9872871" cy="4304211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nl-NL" dirty="0">
                    <a:solidFill>
                      <a:schemeClr val="tx1"/>
                    </a:solidFill>
                  </a:rPr>
                  <a:t>In Nederland worden de meeste melkgeiten het hele jaar in de stal gehouden.</a:t>
                </a:r>
              </a:p>
              <a:p>
                <a:pPr lvl="1"/>
                <a:r>
                  <a:rPr lang="nl-NL" dirty="0">
                    <a:solidFill>
                      <a:schemeClr val="tx1"/>
                    </a:solidFill>
                  </a:rPr>
                  <a:t>Daarom is het belangrijk dat de huisvesting goed is. </a:t>
                </a:r>
              </a:p>
              <a:p>
                <a:pPr lvl="1"/>
                <a:endParaRPr lang="nl-NL" dirty="0">
                  <a:solidFill>
                    <a:schemeClr val="tx1"/>
                  </a:solidFill>
                </a:endParaRPr>
              </a:p>
              <a:p>
                <a:r>
                  <a:rPr lang="nl-NL" dirty="0">
                    <a:solidFill>
                      <a:schemeClr val="tx1"/>
                    </a:solidFill>
                  </a:rPr>
                  <a:t>Eisen aan de stal:</a:t>
                </a:r>
              </a:p>
              <a:p>
                <a:pPr lvl="1"/>
                <a:r>
                  <a:rPr lang="nl-NL" dirty="0">
                    <a:solidFill>
                      <a:schemeClr val="tx1"/>
                    </a:solidFill>
                  </a:rPr>
                  <a:t>Tochtvrij</a:t>
                </a:r>
              </a:p>
              <a:p>
                <a:pPr lvl="1"/>
                <a:r>
                  <a:rPr lang="nl-NL" dirty="0">
                    <a:solidFill>
                      <a:schemeClr val="tx1"/>
                    </a:solidFill>
                  </a:rPr>
                  <a:t>Goed geventileerd</a:t>
                </a:r>
              </a:p>
              <a:p>
                <a:pPr lvl="1"/>
                <a:r>
                  <a:rPr lang="nl-NL" dirty="0">
                    <a:solidFill>
                      <a:schemeClr val="tx1"/>
                    </a:solidFill>
                  </a:rPr>
                  <a:t>Niet te donker</a:t>
                </a:r>
              </a:p>
              <a:p>
                <a:pPr lvl="1"/>
                <a:r>
                  <a:rPr lang="nl-NL" dirty="0">
                    <a:solidFill>
                      <a:schemeClr val="tx1"/>
                    </a:solidFill>
                  </a:rPr>
                  <a:t>Minimaal 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nl-NL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nl-NL" dirty="0">
                    <a:solidFill>
                      <a:schemeClr val="tx1"/>
                    </a:solidFill>
                  </a:rPr>
                  <a:t> per geit</a:t>
                </a:r>
              </a:p>
              <a:p>
                <a:pPr lvl="1"/>
                <a:r>
                  <a:rPr lang="nl-NL" dirty="0">
                    <a:solidFill>
                      <a:schemeClr val="tx1"/>
                    </a:solidFill>
                  </a:rPr>
                  <a:t>Regelmatig nieuwe stro laag</a:t>
                </a:r>
              </a:p>
              <a:p>
                <a:pPr lvl="1"/>
                <a:r>
                  <a:rPr lang="nl-NL" dirty="0" err="1">
                    <a:solidFill>
                      <a:schemeClr val="tx1"/>
                    </a:solidFill>
                  </a:rPr>
                  <a:t>Voerhek</a:t>
                </a:r>
                <a:r>
                  <a:rPr lang="nl-NL" dirty="0">
                    <a:solidFill>
                      <a:schemeClr val="tx1"/>
                    </a:solidFill>
                  </a:rPr>
                  <a:t> </a:t>
                </a:r>
              </a:p>
              <a:p>
                <a:pPr lvl="1"/>
                <a:r>
                  <a:rPr lang="nl-NL" dirty="0">
                    <a:solidFill>
                      <a:schemeClr val="tx1"/>
                    </a:solidFill>
                  </a:rPr>
                  <a:t>Drinkemmer of vlotterbakje buiten het verblijf</a:t>
                </a:r>
              </a:p>
              <a:p>
                <a:pPr lvl="1"/>
                <a:r>
                  <a:rPr lang="nl-NL" dirty="0">
                    <a:solidFill>
                      <a:schemeClr val="tx1"/>
                    </a:solidFill>
                  </a:rPr>
                  <a:t>Hooiruif (Geiten zijn zeer kieskeurig als het om </a:t>
                </a:r>
                <a:r>
                  <a:rPr lang="nl-NL" dirty="0" err="1">
                    <a:solidFill>
                      <a:schemeClr val="tx1"/>
                    </a:solidFill>
                  </a:rPr>
                  <a:t>voesdsel</a:t>
                </a:r>
                <a:r>
                  <a:rPr lang="nl-NL" dirty="0">
                    <a:solidFill>
                      <a:schemeClr val="tx1"/>
                    </a:solidFill>
                  </a:rPr>
                  <a:t> en drinken gaat)</a:t>
                </a:r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0" y="2057399"/>
                <a:ext cx="9872871" cy="4304211"/>
              </a:xfrm>
              <a:blipFill>
                <a:blip r:embed="rId2"/>
                <a:stretch>
                  <a:fillRect t="-226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Afbeeldingsresultaat voor geitenst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906" y="2830450"/>
            <a:ext cx="4115979" cy="231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02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Huisvesting geit buiten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43000" y="2057399"/>
            <a:ext cx="9872871" cy="4291149"/>
          </a:xfrm>
        </p:spPr>
        <p:txBody>
          <a:bodyPr>
            <a:normAutofit lnSpcReduction="10000"/>
          </a:bodyPr>
          <a:lstStyle/>
          <a:p>
            <a:r>
              <a:rPr lang="nl-NL" dirty="0">
                <a:solidFill>
                  <a:schemeClr val="tx1"/>
                </a:solidFill>
              </a:rPr>
              <a:t>Alleen als geiten dat gewend zijn, kunnen de dieren naar buiten. </a:t>
            </a:r>
          </a:p>
          <a:p>
            <a:pPr lvl="1"/>
            <a:r>
              <a:rPr lang="nl-NL" dirty="0">
                <a:solidFill>
                  <a:schemeClr val="tx1"/>
                </a:solidFill>
              </a:rPr>
              <a:t>Als ze dit niet gewend zijn, maken ze geen ondervacht aan. </a:t>
            </a:r>
          </a:p>
          <a:p>
            <a:pPr lvl="1"/>
            <a:endParaRPr lang="nl-NL" dirty="0">
              <a:solidFill>
                <a:schemeClr val="tx1"/>
              </a:solidFill>
            </a:endParaRPr>
          </a:p>
          <a:p>
            <a:r>
              <a:rPr lang="nl-NL" dirty="0">
                <a:solidFill>
                  <a:schemeClr val="tx1"/>
                </a:solidFill>
              </a:rPr>
              <a:t>Idealiter kunnen de dieren zelf van buiten, naar de stal lopen.</a:t>
            </a:r>
          </a:p>
          <a:p>
            <a:pPr lvl="1"/>
            <a:r>
              <a:rPr lang="nl-NL" dirty="0">
                <a:solidFill>
                  <a:schemeClr val="tx1"/>
                </a:solidFill>
              </a:rPr>
              <a:t>Is dit niet zo, dan moet er een buitenhok met stro aanwezig zijn waar de geit kan schuilen en warm kan blijven. </a:t>
            </a:r>
          </a:p>
          <a:p>
            <a:pPr lvl="1"/>
            <a:endParaRPr lang="nl-NL" dirty="0">
              <a:solidFill>
                <a:schemeClr val="tx1"/>
              </a:solidFill>
            </a:endParaRPr>
          </a:p>
          <a:p>
            <a:r>
              <a:rPr lang="nl-NL" dirty="0">
                <a:solidFill>
                  <a:schemeClr val="tx1"/>
                </a:solidFill>
              </a:rPr>
              <a:t>Geiten zijn echte ontsnappers. Goede afrastering is daarom belangrijk. </a:t>
            </a:r>
          </a:p>
          <a:p>
            <a:pPr lvl="1"/>
            <a:r>
              <a:rPr lang="nl-NL" dirty="0">
                <a:solidFill>
                  <a:schemeClr val="tx1"/>
                </a:solidFill>
              </a:rPr>
              <a:t>Schapengaas is voor geiten ook erg geschikt. </a:t>
            </a:r>
          </a:p>
          <a:p>
            <a:pPr lvl="1"/>
            <a:r>
              <a:rPr lang="nl-NL" dirty="0">
                <a:solidFill>
                  <a:schemeClr val="tx1"/>
                </a:solidFill>
              </a:rPr>
              <a:t>Voor kleine rassen moet het gaas minstens 80 cm hoog zijn.</a:t>
            </a:r>
          </a:p>
          <a:p>
            <a:pPr lvl="1"/>
            <a:r>
              <a:rPr lang="nl-NL" dirty="0">
                <a:solidFill>
                  <a:schemeClr val="tx1"/>
                </a:solidFill>
              </a:rPr>
              <a:t>Voor grotere rassen moet het gaas minstens 110 cm hoog zijn.</a:t>
            </a:r>
          </a:p>
          <a:p>
            <a:pPr lvl="1"/>
            <a:r>
              <a:rPr lang="nl-NL" dirty="0">
                <a:solidFill>
                  <a:schemeClr val="tx1"/>
                </a:solidFill>
              </a:rPr>
              <a:t>Neem de sterkste soort, want geiten gaan graag met hun poten in het gaas staan.</a:t>
            </a:r>
          </a:p>
          <a:p>
            <a:endParaRPr lang="nl-NL" dirty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endParaRPr lang="nl-NL" dirty="0">
              <a:solidFill>
                <a:schemeClr val="tx1"/>
              </a:solidFill>
            </a:endParaRPr>
          </a:p>
          <a:p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2050" name="Picture 2" descr="Gerelateerde afbee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348" y="240238"/>
            <a:ext cx="3028790" cy="200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89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Verrijking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chemeClr val="tx1"/>
                </a:solidFill>
              </a:rPr>
              <a:t>Verder kun je borstels aan een paal vastmaken. </a:t>
            </a:r>
          </a:p>
          <a:p>
            <a:pPr lvl="1"/>
            <a:r>
              <a:rPr lang="nl-NL" dirty="0">
                <a:solidFill>
                  <a:schemeClr val="tx1"/>
                </a:solidFill>
              </a:rPr>
              <a:t>Geiten vinden het namelijk fijn om ergens tegenaan te schuren. </a:t>
            </a:r>
          </a:p>
          <a:p>
            <a:pPr lvl="1"/>
            <a:endParaRPr lang="nl-NL" dirty="0">
              <a:solidFill>
                <a:schemeClr val="tx1"/>
              </a:solidFill>
            </a:endParaRPr>
          </a:p>
          <a:p>
            <a:r>
              <a:rPr lang="nl-NL" dirty="0">
                <a:solidFill>
                  <a:schemeClr val="tx1"/>
                </a:solidFill>
              </a:rPr>
              <a:t>Geiten willen ook klimmen. </a:t>
            </a:r>
          </a:p>
          <a:p>
            <a:pPr lvl="1"/>
            <a:r>
              <a:rPr lang="nl-NL" dirty="0">
                <a:solidFill>
                  <a:schemeClr val="tx1"/>
                </a:solidFill>
              </a:rPr>
              <a:t>Zet daarom speel- en klimobjecten in de wei.</a:t>
            </a:r>
          </a:p>
        </p:txBody>
      </p:sp>
      <p:pic>
        <p:nvPicPr>
          <p:cNvPr id="1026" name="Picture 2" descr="Afbeeldingsresultaat voor geitenwe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57" r="17356"/>
          <a:stretch/>
        </p:blipFill>
        <p:spPr bwMode="auto">
          <a:xfrm>
            <a:off x="8680977" y="568367"/>
            <a:ext cx="3206222" cy="163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erelateerde afbeeldi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95"/>
          <a:stretch/>
        </p:blipFill>
        <p:spPr bwMode="auto">
          <a:xfrm>
            <a:off x="8680977" y="2449554"/>
            <a:ext cx="3206222" cy="1868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erelateerde afbeeldi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1" r="12665" b="31495"/>
          <a:stretch/>
        </p:blipFill>
        <p:spPr bwMode="auto">
          <a:xfrm>
            <a:off x="8680977" y="4631324"/>
            <a:ext cx="3206222" cy="166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33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nl-NL" dirty="0">
                    <a:solidFill>
                      <a:schemeClr val="tx1"/>
                    </a:solidFill>
                  </a:rPr>
                  <a:t>Maak een plattegrond waarin je de volgende onderdelen in een geitenstal zet:</a:t>
                </a:r>
              </a:p>
              <a:p>
                <a:pPr lvl="1"/>
                <a:r>
                  <a:rPr lang="nl-NL" dirty="0">
                    <a:solidFill>
                      <a:schemeClr val="tx1"/>
                    </a:solidFill>
                  </a:rPr>
                  <a:t>Tochtvrij</a:t>
                </a:r>
              </a:p>
              <a:p>
                <a:pPr lvl="1"/>
                <a:r>
                  <a:rPr lang="nl-NL" dirty="0">
                    <a:solidFill>
                      <a:schemeClr val="tx1"/>
                    </a:solidFill>
                  </a:rPr>
                  <a:t>Goed geventileerd</a:t>
                </a:r>
              </a:p>
              <a:p>
                <a:pPr lvl="1"/>
                <a:r>
                  <a:rPr lang="nl-NL" dirty="0">
                    <a:solidFill>
                      <a:schemeClr val="tx1"/>
                    </a:solidFill>
                  </a:rPr>
                  <a:t>Niet te donker</a:t>
                </a:r>
              </a:p>
              <a:p>
                <a:pPr lvl="1"/>
                <a:r>
                  <a:rPr lang="nl-NL" dirty="0">
                    <a:solidFill>
                      <a:schemeClr val="tx1"/>
                    </a:solidFill>
                  </a:rPr>
                  <a:t>Minimaal 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nl-NL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nl-NL" dirty="0">
                    <a:solidFill>
                      <a:schemeClr val="tx1"/>
                    </a:solidFill>
                  </a:rPr>
                  <a:t> per geit</a:t>
                </a:r>
              </a:p>
              <a:p>
                <a:pPr lvl="1"/>
                <a:r>
                  <a:rPr lang="nl-NL" dirty="0">
                    <a:solidFill>
                      <a:schemeClr val="tx1"/>
                    </a:solidFill>
                  </a:rPr>
                  <a:t>Regelmatig nieuwe stro laag</a:t>
                </a:r>
              </a:p>
              <a:p>
                <a:pPr lvl="1"/>
                <a:r>
                  <a:rPr lang="nl-NL" dirty="0" err="1">
                    <a:solidFill>
                      <a:schemeClr val="tx1"/>
                    </a:solidFill>
                  </a:rPr>
                  <a:t>Voerhek</a:t>
                </a:r>
                <a:r>
                  <a:rPr lang="nl-NL" dirty="0">
                    <a:solidFill>
                      <a:schemeClr val="tx1"/>
                    </a:solidFill>
                  </a:rPr>
                  <a:t> </a:t>
                </a:r>
              </a:p>
              <a:p>
                <a:pPr lvl="1"/>
                <a:r>
                  <a:rPr lang="nl-NL" dirty="0">
                    <a:solidFill>
                      <a:schemeClr val="tx1"/>
                    </a:solidFill>
                  </a:rPr>
                  <a:t>Drinkemmer of vlotterbakje buiten het verblijf</a:t>
                </a:r>
              </a:p>
              <a:p>
                <a:pPr lvl="1"/>
                <a:r>
                  <a:rPr lang="nl-NL" dirty="0">
                    <a:solidFill>
                      <a:schemeClr val="tx1"/>
                    </a:solidFill>
                  </a:rPr>
                  <a:t>Hooiruif (Geiten zijn zeer kieskeurig als het om </a:t>
                </a:r>
                <a:r>
                  <a:rPr lang="nl-NL" dirty="0" err="1">
                    <a:solidFill>
                      <a:schemeClr val="tx1"/>
                    </a:solidFill>
                  </a:rPr>
                  <a:t>voesdsel</a:t>
                </a:r>
                <a:r>
                  <a:rPr lang="nl-NL" dirty="0">
                    <a:solidFill>
                      <a:schemeClr val="tx1"/>
                    </a:solidFill>
                  </a:rPr>
                  <a:t> en drinken gaat)</a:t>
                </a:r>
              </a:p>
              <a:p>
                <a:endParaRPr lang="nl-NL" dirty="0">
                  <a:solidFill>
                    <a:schemeClr val="tx1"/>
                  </a:solidFill>
                </a:endParaRPr>
              </a:p>
              <a:p>
                <a:r>
                  <a:rPr lang="nl-NL" dirty="0">
                    <a:solidFill>
                      <a:schemeClr val="tx1"/>
                    </a:solidFill>
                  </a:rPr>
                  <a:t>Leg bij ieder punt uit waarom je hier op moet letten.</a:t>
                </a:r>
              </a:p>
              <a:p>
                <a:endParaRPr lang="nl-NL" dirty="0"/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56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9369871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947</TotalTime>
  <Words>407</Words>
  <Application>Microsoft Office PowerPoint</Application>
  <PresentationFormat>Breedbeeld</PresentationFormat>
  <Paragraphs>80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0" baseType="lpstr">
      <vt:lpstr>Cambria Math</vt:lpstr>
      <vt:lpstr>Corbel</vt:lpstr>
      <vt:lpstr>Basis</vt:lpstr>
      <vt:lpstr>Huisvesting  en  Hygiëne</vt:lpstr>
      <vt:lpstr>Waar hebben we het vorige week over gehad</vt:lpstr>
      <vt:lpstr>Natuurlijk gedrag geit</vt:lpstr>
      <vt:lpstr>Huisvesting geit in een stal</vt:lpstr>
      <vt:lpstr>Huisvesting geit buiten</vt:lpstr>
      <vt:lpstr>Verrijking</vt:lpstr>
      <vt:lpstr>Opdracht</vt:lpstr>
    </vt:vector>
  </TitlesOfParts>
  <Company>AOC Oost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Huisvesting en Hygiëne</dc:title>
  <dc:creator>Kimberley Borgerink</dc:creator>
  <cp:lastModifiedBy>Joyce Vonk</cp:lastModifiedBy>
  <cp:revision>95</cp:revision>
  <dcterms:created xsi:type="dcterms:W3CDTF">2017-08-29T13:33:23Z</dcterms:created>
  <dcterms:modified xsi:type="dcterms:W3CDTF">2021-04-16T07:25:06Z</dcterms:modified>
</cp:coreProperties>
</file>